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2918400" cx="43891200"/>
  <p:notesSz cx="6858000" cy="9144000"/>
  <p:embeddedFontLst>
    <p:embeddedFont>
      <p:font typeface="Lato"/>
      <p:regular r:id="rId7"/>
      <p:bold r:id="rId8"/>
      <p:italic r:id="rId9"/>
      <p:boldItalic r:id="rId10"/>
    </p:embeddedFont>
    <p:embeddedFont>
      <p:font typeface="Lato Black"/>
      <p:bold r:id="rId11"/>
      <p:boldItalic r:id="rId12"/>
    </p:embeddedFont>
    <p:embeddedFont>
      <p:font typeface="Roboto Mon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3824">
          <p15:clr>
            <a:srgbClr val="A4A3A4"/>
          </p15:clr>
        </p15:guide>
        <p15:guide id="2" pos="2411">
          <p15:clr>
            <a:srgbClr val="A4A3A4"/>
          </p15:clr>
        </p15:guide>
        <p15:guide id="3" orient="horz" pos="1104">
          <p15:clr>
            <a:srgbClr val="A4A3A4"/>
          </p15:clr>
        </p15:guide>
        <p15:guide id="4" pos="4715">
          <p15:clr>
            <a:srgbClr val="A4A3A4"/>
          </p15:clr>
        </p15:guide>
        <p15:guide id="5" pos="9365">
          <p15:clr>
            <a:srgbClr val="5ACBF0"/>
          </p15:clr>
        </p15:guide>
        <p15:guide id="6" pos="7019">
          <p15:clr>
            <a:srgbClr val="A4A3A4"/>
          </p15:clr>
        </p15:guide>
        <p15:guide id="7" pos="11648">
          <p15:clr>
            <a:srgbClr val="A4A3A4"/>
          </p15:clr>
        </p15:guide>
        <p15:guide id="8" pos="16149">
          <p15:clr>
            <a:srgbClr val="A4A3A4"/>
          </p15:clr>
        </p15:guide>
        <p15:guide id="9" pos="18521">
          <p15:clr>
            <a:srgbClr val="A4A3A4"/>
          </p15:clr>
        </p15:guide>
        <p15:guide id="10" pos="20736">
          <p15:clr>
            <a:srgbClr val="A4A3A4"/>
          </p15:clr>
        </p15:guide>
        <p15:guide id="11" pos="23061">
          <p15:clr>
            <a:srgbClr val="A4A3A4"/>
          </p15:clr>
        </p15:guide>
        <p15:guide id="12" pos="25280">
          <p15:clr>
            <a:srgbClr val="A4A3A4"/>
          </p15:clr>
        </p15:guide>
        <p15:guide id="13" orient="horz" pos="2004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gu4yCy+phtrGf3hpJvJXbetoGS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824"/>
        <p:guide pos="2411"/>
        <p:guide pos="1104" orient="horz"/>
        <p:guide pos="4715"/>
        <p:guide pos="9365"/>
        <p:guide pos="7019"/>
        <p:guide pos="11648"/>
        <p:guide pos="16149"/>
        <p:guide pos="18521"/>
        <p:guide pos="20736"/>
        <p:guide pos="23061"/>
        <p:guide pos="25280"/>
        <p:guide pos="200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Black-bold.fntdata"/><Relationship Id="rId10" Type="http://schemas.openxmlformats.org/officeDocument/2006/relationships/font" Target="fonts/Lato-boldItalic.fntdata"/><Relationship Id="rId13" Type="http://schemas.openxmlformats.org/officeDocument/2006/relationships/font" Target="fonts/RobotoMono-regular.fntdata"/><Relationship Id="rId12" Type="http://schemas.openxmlformats.org/officeDocument/2006/relationships/font" Target="fonts/Lato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Lato-italic.fntdata"/><Relationship Id="rId15" Type="http://schemas.openxmlformats.org/officeDocument/2006/relationships/font" Target="fonts/RobotoMono-italic.fntdata"/><Relationship Id="rId14" Type="http://schemas.openxmlformats.org/officeDocument/2006/relationships/font" Target="fonts/RobotoMono-bold.fntdata"/><Relationship Id="rId17" Type="http://customschemas.google.com/relationships/presentationmetadata" Target="metadata"/><Relationship Id="rId16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Lato-regular.fntdata"/><Relationship Id="rId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In Powerpoint, click View &gt; Guides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Keep text within gutter guides.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Author list: Don’t split names onto two lines (e.g., “Jimmy [break] Smith”). If that happens, use a new line, unless you need the space. </a:t>
            </a:r>
            <a:r>
              <a:rPr b="1" lang="en-US"/>
              <a:t>Bold the first names of anybody who’s presenting</a:t>
            </a:r>
            <a:r>
              <a:rPr lang="en-US"/>
              <a:t> in person.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Intro/methods/result: </a:t>
            </a:r>
            <a:r>
              <a:rPr b="1" lang="en-US"/>
              <a:t>Do not drop below font size 28</a:t>
            </a:r>
            <a:r>
              <a:rPr lang="en-US"/>
              <a:t>, but if you have extra space, jack up the font size until the space is full.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Do not use color in the sidebars except in graphs/figures. It’ll pull attention from the center and slow interpretation for passersby.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title"/>
          </p:nvPr>
        </p:nvSpPr>
        <p:spPr>
          <a:xfrm>
            <a:off x="3017520" y="1752607"/>
            <a:ext cx="378561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body"/>
          </p:nvPr>
        </p:nvSpPr>
        <p:spPr>
          <a:xfrm>
            <a:off x="3017520" y="8763000"/>
            <a:ext cx="37856100" cy="20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type="title"/>
          </p:nvPr>
        </p:nvSpPr>
        <p:spPr>
          <a:xfrm>
            <a:off x="3017520" y="1752607"/>
            <a:ext cx="378561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idx="1" type="body"/>
          </p:nvPr>
        </p:nvSpPr>
        <p:spPr>
          <a:xfrm rot="5400000">
            <a:off x="11502480" y="278100"/>
            <a:ext cx="20886300" cy="37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/>
          <p:nvPr>
            <p:ph type="title"/>
          </p:nvPr>
        </p:nvSpPr>
        <p:spPr>
          <a:xfrm rot="5400000">
            <a:off x="22193283" y="10968900"/>
            <a:ext cx="27896700" cy="9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 txBox="1"/>
          <p:nvPr>
            <p:ph idx="1" type="body"/>
          </p:nvPr>
        </p:nvSpPr>
        <p:spPr>
          <a:xfrm rot="5400000">
            <a:off x="2990853" y="1779150"/>
            <a:ext cx="27896700" cy="27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ctrTitle"/>
          </p:nvPr>
        </p:nvSpPr>
        <p:spPr>
          <a:xfrm>
            <a:off x="3291840" y="5387342"/>
            <a:ext cx="37307400" cy="1146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subTitle"/>
          </p:nvPr>
        </p:nvSpPr>
        <p:spPr>
          <a:xfrm>
            <a:off x="5486400" y="17289782"/>
            <a:ext cx="32918400" cy="7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/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2994662" y="8206749"/>
            <a:ext cx="37856100" cy="136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2994662" y="22029429"/>
            <a:ext cx="378561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3017520" y="1752607"/>
            <a:ext cx="378561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3017520" y="8763000"/>
            <a:ext cx="18653700" cy="20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22219920" y="8763000"/>
            <a:ext cx="18653700" cy="20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3023236" y="1752607"/>
            <a:ext cx="378561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3023242" y="8069582"/>
            <a:ext cx="18567900" cy="39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b="1" sz="1152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b="1" sz="864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3023242" y="12024360"/>
            <a:ext cx="18567900" cy="17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22219923" y="8069582"/>
            <a:ext cx="18659400" cy="39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b="1" sz="1152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b="1" sz="864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22219923" y="12024360"/>
            <a:ext cx="18659400" cy="17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3017520" y="1752607"/>
            <a:ext cx="378561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/>
          <p:nvPr>
            <p:ph type="title"/>
          </p:nvPr>
        </p:nvSpPr>
        <p:spPr>
          <a:xfrm>
            <a:off x="3023237" y="2194560"/>
            <a:ext cx="14156100" cy="76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" type="body"/>
          </p:nvPr>
        </p:nvSpPr>
        <p:spPr>
          <a:xfrm>
            <a:off x="18659476" y="4739647"/>
            <a:ext cx="22219800" cy="23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20396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indent="-108204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indent="-96012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indent="-8382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indent="-8382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indent="-8382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indent="-8382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indent="-8382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indent="-8382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/>
        </p:txBody>
      </p:sp>
      <p:sp>
        <p:nvSpPr>
          <p:cNvPr id="61" name="Google Shape;61;p44"/>
          <p:cNvSpPr txBox="1"/>
          <p:nvPr>
            <p:ph idx="2" type="body"/>
          </p:nvPr>
        </p:nvSpPr>
        <p:spPr>
          <a:xfrm>
            <a:off x="3023237" y="9875520"/>
            <a:ext cx="14156100" cy="18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44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/>
          <p:nvPr>
            <p:ph type="title"/>
          </p:nvPr>
        </p:nvSpPr>
        <p:spPr>
          <a:xfrm>
            <a:off x="3023237" y="2194560"/>
            <a:ext cx="14156100" cy="76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/>
          <p:nvPr>
            <p:ph idx="2" type="pic"/>
          </p:nvPr>
        </p:nvSpPr>
        <p:spPr>
          <a:xfrm>
            <a:off x="18659476" y="4739647"/>
            <a:ext cx="2221980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5"/>
          <p:cNvSpPr txBox="1"/>
          <p:nvPr>
            <p:ph idx="1" type="body"/>
          </p:nvPr>
        </p:nvSpPr>
        <p:spPr>
          <a:xfrm>
            <a:off x="3023237" y="9875520"/>
            <a:ext cx="14156100" cy="18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3017520" y="1752607"/>
            <a:ext cx="378561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b="0" i="0" sz="2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3017520" y="8763000"/>
            <a:ext cx="37856100" cy="20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082040" lvl="0" marL="457200" marR="0" rtl="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b="0" i="0" sz="134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6012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b="0" i="0" sz="1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38200" lvl="2" marL="1371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7239" lvl="3" marL="1828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77239" lvl="4" marL="22860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77239" lvl="5" marL="27432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77239" lvl="6" marL="3200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77239" lvl="7" marL="3657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77240" lvl="8" marL="4114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301752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14538960" y="30510487"/>
            <a:ext cx="14813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30998160" y="30510487"/>
            <a:ext cx="987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5.png"/><Relationship Id="rId9" Type="http://schemas.openxmlformats.org/officeDocument/2006/relationships/image" Target="../media/image12.jpg"/><Relationship Id="rId15" Type="http://schemas.openxmlformats.org/officeDocument/2006/relationships/image" Target="../media/image10.png"/><Relationship Id="rId14" Type="http://schemas.openxmlformats.org/officeDocument/2006/relationships/image" Target="../media/image13.png"/><Relationship Id="rId17" Type="http://schemas.openxmlformats.org/officeDocument/2006/relationships/image" Target="../media/image3.png"/><Relationship Id="rId16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0A4AE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34878775" y="0"/>
            <a:ext cx="9085500" cy="3291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Non-Cognitive Predictors of Student Success:</a:t>
            </a:r>
            <a:br>
              <a:rPr i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Predictive Validity Comparison Between Domestic and International Students</a:t>
            </a: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0" y="0"/>
            <a:ext cx="11142000" cy="3291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 txBox="1"/>
          <p:nvPr>
            <p:ph type="ctrTitle"/>
          </p:nvPr>
        </p:nvSpPr>
        <p:spPr>
          <a:xfrm>
            <a:off x="11515363" y="537025"/>
            <a:ext cx="23363400" cy="5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Lato Black"/>
              <a:buNone/>
            </a:pPr>
            <a:r>
              <a:rPr lang="en-US" sz="115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GeoArrow: Fast</a:t>
            </a:r>
            <a:r>
              <a:rPr lang="en-US" sz="115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er</a:t>
            </a:r>
            <a:r>
              <a:rPr lang="en-US" sz="115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, more efficient </a:t>
            </a:r>
            <a:r>
              <a:rPr lang="en-US" sz="1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geospatial data interchange.</a:t>
            </a:r>
            <a:endParaRPr sz="11500"/>
          </a:p>
        </p:txBody>
      </p:sp>
      <p:sp>
        <p:nvSpPr>
          <p:cNvPr id="92" name="Google Shape;92;p6"/>
          <p:cNvSpPr txBox="1"/>
          <p:nvPr/>
        </p:nvSpPr>
        <p:spPr>
          <a:xfrm>
            <a:off x="898225" y="5393275"/>
            <a:ext cx="9165900" cy="27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protocols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enable innovation by providing a stable boundary between data producer and consumer, allowing an ecosystem of libraries to reliably interoperate.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existing  __geo_interface__ protocol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allows sharing GeoJSON-like objects via a class’s  </a:t>
            </a:r>
            <a:r>
              <a:rPr lang="en-US" sz="3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__geo_interface__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attribute. But this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suffers from two performance flaws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that cause massive overhead: it requires constructing a large number of Python objects and its memory layout differs significantly from what most geospatial libraries store internally.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GeoArrow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defined at the C level, avoiding any Python overhead and enabling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zero-cost data sharing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between Python and native code. Furthermore, because GeoArrow is also an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efficient memory layout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the next generation of geospatial libraries can build on GeoArrow directly.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There’s been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increasing adoption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GeoArrow in Python. GDAL’s GeoArrow support enabled a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23x speedup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for reading into GeoPandas.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New libraries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operate on GeoArrow directly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geoarrow-rust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geoarrow-c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integrate to native code.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Lonboard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visualizes geospatial data 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50x faster</a:t>
            </a: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than existing alternatives.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2655489" y="3134075"/>
            <a:ext cx="33627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PRESENTER: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Kyle Barron</a:t>
            </a:r>
            <a:endParaRPr b="1" sz="4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898225" y="335025"/>
            <a:ext cx="9165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GeoArrow: Zero-copy geospatial data sharing across Python, C, Rust, and JavaScript</a:t>
            </a:r>
            <a:endParaRPr/>
          </a:p>
        </p:txBody>
      </p:sp>
      <p:sp>
        <p:nvSpPr>
          <p:cNvPr id="95" name="Google Shape;95;p6"/>
          <p:cNvSpPr txBox="1"/>
          <p:nvPr/>
        </p:nvSpPr>
        <p:spPr>
          <a:xfrm>
            <a:off x="36558391" y="28507039"/>
            <a:ext cx="6682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Kyle Barron, Joris van den Bossche, Dewey Dunnington, &amp; more</a:t>
            </a:r>
            <a:endParaRPr b="1" sz="4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36121294" y="28708206"/>
            <a:ext cx="320291" cy="335196"/>
          </a:xfrm>
          <a:custGeom>
            <a:rect b="b" l="l" r="r" t="t"/>
            <a:pathLst>
              <a:path extrusionOk="0" h="335196" w="327663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45" y="3212700"/>
            <a:ext cx="1414045" cy="141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067" y="3134075"/>
            <a:ext cx="437600" cy="4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 txBox="1"/>
          <p:nvPr/>
        </p:nvSpPr>
        <p:spPr>
          <a:xfrm>
            <a:off x="6894775" y="3180125"/>
            <a:ext cx="31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github.com/kylebarron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6894778" y="3808000"/>
            <a:ext cx="29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kylebarron.dev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067" y="3761950"/>
            <a:ext cx="437600" cy="4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32644" y="28818825"/>
            <a:ext cx="2962667" cy="296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15599" y="6536278"/>
            <a:ext cx="17460001" cy="1264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75978" y="30999562"/>
            <a:ext cx="8501334" cy="144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70851" y="20312371"/>
            <a:ext cx="8501325" cy="432125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206913" y="15199050"/>
            <a:ext cx="6128862" cy="492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020688" y="25757933"/>
            <a:ext cx="8501325" cy="20962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111175" y="19666148"/>
            <a:ext cx="17460000" cy="129022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9463" y="24297700"/>
            <a:ext cx="10343076" cy="4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121300" y="290850"/>
            <a:ext cx="6005898" cy="510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441575" y="5226100"/>
            <a:ext cx="5244001" cy="39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717725" y="9301625"/>
            <a:ext cx="4691712" cy="29626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051120" y="12683525"/>
            <a:ext cx="6740792" cy="20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2019-07-02T13:39:34Z</dcterms:created>
  <dc:creator>Morrison, Mike</dc:creator>
</cp:coreProperties>
</file>